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0" r:id="rId5"/>
    <p:sldId id="263" r:id="rId6"/>
    <p:sldId id="256" r:id="rId7"/>
    <p:sldId id="258" r:id="rId8"/>
    <p:sldId id="259" r:id="rId9"/>
    <p:sldId id="261" r:id="rId10"/>
    <p:sldId id="262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97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8"/>
    <p:restoredTop sz="94681"/>
  </p:normalViewPr>
  <p:slideViewPr>
    <p:cSldViewPr snapToGrid="0">
      <p:cViewPr varScale="1">
        <p:scale>
          <a:sx n="108" d="100"/>
          <a:sy n="108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8B36C-586F-1FFE-7381-CD9BD1A35F3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86232" y="1670623"/>
            <a:ext cx="9939711" cy="1870991"/>
          </a:xfrm>
        </p:spPr>
        <p:txBody>
          <a:bodyPr anchor="b">
            <a:normAutofit/>
          </a:bodyPr>
          <a:lstStyle>
            <a:lvl1pPr algn="r">
              <a:defRPr sz="5400" b="1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DD9BB6A-0252-633B-91E0-BB27AA571C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4702" y="3776211"/>
            <a:ext cx="9921241" cy="1960560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F7A578C-1317-247D-2D9B-4E398DAFD7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6232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2D5779-BFC9-7B4D-85E5-943E1D8EA186}" type="datetimeFigureOut">
              <a:rPr lang="nl-NL" smtClean="0"/>
              <a:t>19-9-2024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619AC7-7B57-A598-A6C0-DE1DB404C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6867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171C4E-CF1B-96EB-FBAF-5146DD0F5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4247" y="6356350"/>
            <a:ext cx="1550839" cy="365125"/>
          </a:xfrm>
          <a:prstGeom prst="rect">
            <a:avLst/>
          </a:prstGeom>
        </p:spPr>
        <p:txBody>
          <a:bodyPr/>
          <a:lstStyle/>
          <a:p>
            <a:fld id="{D2E43627-5C96-5C4C-9A6F-C016BC137E40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 descr="Afbeelding met tekst, schermopname, Graphics, grafische vormgeving&#10;&#10;Automatisch gegenereerde beschrijving">
            <a:extLst>
              <a:ext uri="{FF2B5EF4-FFF2-40B4-BE49-F238E27FC236}">
                <a16:creationId xmlns:a16="http://schemas.microsoft.com/office/drawing/2014/main" id="{91BE56D5-FFCC-0473-AB3D-17D5E22890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4320" y="306977"/>
            <a:ext cx="1127760" cy="11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57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14C53E-4C45-7853-229C-E92EAECF7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4752" y="306977"/>
            <a:ext cx="3932237" cy="11277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8462243-588A-AB83-F30B-3964E26FCB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99660" y="306977"/>
            <a:ext cx="5704511" cy="54189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821407F-F531-0CAA-6525-C3ED29E59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84752" y="1680613"/>
            <a:ext cx="3932237" cy="404527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5174C35-0F59-6B49-0E07-08F7D529B3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4752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2D5779-BFC9-7B4D-85E5-943E1D8EA186}" type="datetimeFigureOut">
              <a:rPr lang="nl-NL" smtClean="0"/>
              <a:t>19-9-2024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7B1046-6257-D69D-AD56-2E6B101C3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3816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76AFDFF-4C83-109D-23E4-08306E33E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4480" y="6356350"/>
            <a:ext cx="1569720" cy="365125"/>
          </a:xfrm>
          <a:prstGeom prst="rect">
            <a:avLst/>
          </a:prstGeom>
        </p:spPr>
        <p:txBody>
          <a:bodyPr/>
          <a:lstStyle/>
          <a:p>
            <a:fld id="{D2E43627-5C96-5C4C-9A6F-C016BC137E40}" type="slidenum">
              <a:rPr lang="nl-NL" smtClean="0"/>
              <a:t>‹nr.›</a:t>
            </a:fld>
            <a:endParaRPr lang="nl-NL" dirty="0"/>
          </a:p>
        </p:txBody>
      </p:sp>
      <p:pic>
        <p:nvPicPr>
          <p:cNvPr id="8" name="Afbeelding 7" descr="Afbeelding met tekst, schermopname, Graphics, grafische vormgeving&#10;&#10;Automatisch gegenereerde beschrijving">
            <a:extLst>
              <a:ext uri="{FF2B5EF4-FFF2-40B4-BE49-F238E27FC236}">
                <a16:creationId xmlns:a16="http://schemas.microsoft.com/office/drawing/2014/main" id="{13392B08-9C57-8544-1E0C-D13030C27C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4320" y="306977"/>
            <a:ext cx="1127760" cy="11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032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B4D47E-B66A-A021-7E6B-0F9C4738B8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6232" y="317186"/>
            <a:ext cx="9939712" cy="1127760"/>
          </a:xfrm>
        </p:spPr>
        <p:txBody>
          <a:bodyPr/>
          <a:lstStyle>
            <a:lvl1pPr>
              <a:defRPr b="1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131C178-0546-2955-A0D0-3E5B94C10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86232" y="1680615"/>
            <a:ext cx="9939712" cy="4045271"/>
          </a:xfrm>
        </p:spPr>
        <p:txBody>
          <a:bodyPr vert="eaVert"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B91515-2E3E-8A09-C24C-511E1C4136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6232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2D5779-BFC9-7B4D-85E5-943E1D8EA186}" type="datetimeFigureOut">
              <a:rPr lang="nl-NL" smtClean="0"/>
              <a:t>19-9-2024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51E868-4691-A941-C599-EED26BBAC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4555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BF8A96-9A3F-C1DF-0B6D-F0E20407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4478" y="6356350"/>
            <a:ext cx="1569722" cy="365125"/>
          </a:xfrm>
          <a:prstGeom prst="rect">
            <a:avLst/>
          </a:prstGeom>
        </p:spPr>
        <p:txBody>
          <a:bodyPr/>
          <a:lstStyle/>
          <a:p>
            <a:fld id="{D2E43627-5C96-5C4C-9A6F-C016BC137E40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 descr="Afbeelding met tekst, schermopname, Graphics, grafische vormgeving&#10;&#10;Automatisch gegenereerde beschrijving">
            <a:extLst>
              <a:ext uri="{FF2B5EF4-FFF2-40B4-BE49-F238E27FC236}">
                <a16:creationId xmlns:a16="http://schemas.microsoft.com/office/drawing/2014/main" id="{5454778A-DDBD-BCE5-6023-F3E0878F53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4320" y="306977"/>
            <a:ext cx="1127760" cy="11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019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585E7C4-96F0-E6BE-97CB-BE5BACB06C13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9310195" y="306977"/>
            <a:ext cx="2304862" cy="5418909"/>
          </a:xfrm>
        </p:spPr>
        <p:txBody>
          <a:bodyPr vert="eaVert"/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CD687F4-D202-7E73-9A43-A07D8FA4E9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84752" y="306977"/>
            <a:ext cx="7372538" cy="5418909"/>
          </a:xfrm>
        </p:spPr>
        <p:txBody>
          <a:bodyPr vert="eaVert"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AE0ACF-C190-4340-A02C-441014004F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4752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2D5779-BFC9-7B4D-85E5-943E1D8EA186}" type="datetimeFigureOut">
              <a:rPr lang="nl-NL" smtClean="0"/>
              <a:t>19-9-2024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714508-FF3A-EB78-350B-9CDB44763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54523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70BD63-62B1-B37B-6E97-E74A3AC49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5895" y="6356350"/>
            <a:ext cx="1559191" cy="365125"/>
          </a:xfrm>
          <a:prstGeom prst="rect">
            <a:avLst/>
          </a:prstGeom>
        </p:spPr>
        <p:txBody>
          <a:bodyPr/>
          <a:lstStyle/>
          <a:p>
            <a:fld id="{D2E43627-5C96-5C4C-9A6F-C016BC137E40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 descr="Afbeelding met tekst, schermopname, Graphics, grafische vormgeving&#10;&#10;Automatisch gegenereerde beschrijving">
            <a:extLst>
              <a:ext uri="{FF2B5EF4-FFF2-40B4-BE49-F238E27FC236}">
                <a16:creationId xmlns:a16="http://schemas.microsoft.com/office/drawing/2014/main" id="{6A63DB49-799D-E234-37A2-A795E03C2E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4320" y="306977"/>
            <a:ext cx="1127760" cy="11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61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BD0CF368-A6E3-160B-7A3A-E769868D7796}"/>
              </a:ext>
            </a:extLst>
          </p:cNvPr>
          <p:cNvSpPr/>
          <p:nvPr userDrawn="1"/>
        </p:nvSpPr>
        <p:spPr>
          <a:xfrm>
            <a:off x="10853057" y="4931229"/>
            <a:ext cx="1338943" cy="1926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0A0F7CA4-9C0F-F90C-BF92-E1BCC60A3517}"/>
              </a:ext>
            </a:extLst>
          </p:cNvPr>
          <p:cNvSpPr/>
          <p:nvPr userDrawn="1"/>
        </p:nvSpPr>
        <p:spPr>
          <a:xfrm>
            <a:off x="0" y="4463143"/>
            <a:ext cx="1360714" cy="2394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 descr="Afbeelding met tekst, schermopname, Graphics, grafische vormgeving&#10;&#10;Automatisch gegenereerde beschrijving">
            <a:extLst>
              <a:ext uri="{FF2B5EF4-FFF2-40B4-BE49-F238E27FC236}">
                <a16:creationId xmlns:a16="http://schemas.microsoft.com/office/drawing/2014/main" id="{E4BC53FF-0D40-2DD6-DC4F-89C7CABCB2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4320" y="306977"/>
            <a:ext cx="1127760" cy="1127760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34374515-7DAC-019B-E233-7A06A3B0A11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6887" y="306976"/>
            <a:ext cx="4625884" cy="6167845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906D3215-39A2-B98C-73FA-6968D3CB2E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320" y="5230221"/>
            <a:ext cx="3771900" cy="1244600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FE7793E6-EE9A-2D5B-0A0D-510FAD07A7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4320" y="2263137"/>
            <a:ext cx="6932567" cy="1127760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7" name="Tijdelijke aanduiding voor tekst 3">
            <a:extLst>
              <a:ext uri="{FF2B5EF4-FFF2-40B4-BE49-F238E27FC236}">
                <a16:creationId xmlns:a16="http://schemas.microsoft.com/office/drawing/2014/main" id="{87C7CE68-FEA3-81C7-717B-0AFE6BB2C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2522" y="3467104"/>
            <a:ext cx="6934365" cy="146412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400" b="0" i="0">
                <a:latin typeface="Work Sans Light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58251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BB4ED-22AF-79CF-F0E9-9D6989BF0E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6232" y="321581"/>
            <a:ext cx="9939712" cy="1127761"/>
          </a:xfrm>
        </p:spPr>
        <p:txBody>
          <a:bodyPr/>
          <a:lstStyle>
            <a:lvl1pPr>
              <a:defRPr b="1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895BE8-C738-168C-D6DE-243D7C64B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232" y="1686519"/>
            <a:ext cx="9939712" cy="4028481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CB17C9-0E8C-2E90-A32A-4CD19E18AA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6231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2D5779-BFC9-7B4D-85E5-943E1D8EA186}" type="datetimeFigureOut">
              <a:rPr lang="nl-NL" smtClean="0"/>
              <a:t>19-9-2024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EC9BCB-0787-C888-DE38-D9F51EBA0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455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AA5DCD-F546-DD4A-290C-EAE9D2C7D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4478" y="6356350"/>
            <a:ext cx="1580608" cy="365125"/>
          </a:xfrm>
          <a:prstGeom prst="rect">
            <a:avLst/>
          </a:prstGeom>
        </p:spPr>
        <p:txBody>
          <a:bodyPr/>
          <a:lstStyle/>
          <a:p>
            <a:fld id="{D2E43627-5C96-5C4C-9A6F-C016BC137E40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 descr="Afbeelding met tekst, schermopname, Graphics, grafische vormgeving&#10;&#10;Automatisch gegenereerde beschrijving">
            <a:extLst>
              <a:ext uri="{FF2B5EF4-FFF2-40B4-BE49-F238E27FC236}">
                <a16:creationId xmlns:a16="http://schemas.microsoft.com/office/drawing/2014/main" id="{3183A60A-5943-AC55-4F7E-AFCE581F44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4320" y="306977"/>
            <a:ext cx="1127760" cy="11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2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0F9C3-EC20-3A0D-C1E0-FAD67E02A8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63336" y="1726008"/>
            <a:ext cx="9969117" cy="272319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E82B27-CFA4-DB80-BE6F-4549AF48C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56828" y="4705642"/>
            <a:ext cx="9969116" cy="100935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2AA356-9CA4-D2D8-C7C3-6D5D6083AF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6827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2D5779-BFC9-7B4D-85E5-943E1D8EA186}" type="datetimeFigureOut">
              <a:rPr lang="nl-NL" smtClean="0"/>
              <a:t>19-9-2024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A3BCB-CD47-55CF-938A-5571B0585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148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101DF48-4272-5F06-077E-E279D9A97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4247" y="6356350"/>
            <a:ext cx="1561724" cy="365125"/>
          </a:xfrm>
          <a:prstGeom prst="rect">
            <a:avLst/>
          </a:prstGeom>
        </p:spPr>
        <p:txBody>
          <a:bodyPr/>
          <a:lstStyle/>
          <a:p>
            <a:fld id="{D2E43627-5C96-5C4C-9A6F-C016BC137E40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 descr="Afbeelding met tekst, schermopname, Graphics, grafische vormgeving&#10;&#10;Automatisch gegenereerde beschrijving">
            <a:extLst>
              <a:ext uri="{FF2B5EF4-FFF2-40B4-BE49-F238E27FC236}">
                <a16:creationId xmlns:a16="http://schemas.microsoft.com/office/drawing/2014/main" id="{508D8590-483C-CF93-05C7-CECAAE3378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4320" y="306977"/>
            <a:ext cx="1127760" cy="11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30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36BFC3-F7EE-D1ED-A101-7B751FDE18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6232" y="306977"/>
            <a:ext cx="9928826" cy="1127760"/>
          </a:xfrm>
        </p:spPr>
        <p:txBody>
          <a:bodyPr/>
          <a:lstStyle>
            <a:lvl1pPr>
              <a:defRPr b="1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3521E1-3B54-55C0-AFAD-D5258C931B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86231" y="1695995"/>
            <a:ext cx="4776650" cy="3828369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9A6B056-261B-6319-F279-57D1728F7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14457" y="1695995"/>
            <a:ext cx="4800600" cy="3828369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D8613B7-FF3E-1A41-BCDC-534C8F7BA4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6231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2D5779-BFC9-7B4D-85E5-943E1D8EA186}" type="datetimeFigureOut">
              <a:rPr lang="nl-NL" smtClean="0"/>
              <a:t>19-9-2024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08C253-A93C-5CDD-CEDA-C4E04479C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5526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239342-6F0B-D612-8A96-AB341DD6E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5894" y="6356350"/>
            <a:ext cx="1559192" cy="365125"/>
          </a:xfrm>
          <a:prstGeom prst="rect">
            <a:avLst/>
          </a:prstGeom>
        </p:spPr>
        <p:txBody>
          <a:bodyPr/>
          <a:lstStyle/>
          <a:p>
            <a:fld id="{D2E43627-5C96-5C4C-9A6F-C016BC137E40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 descr="Afbeelding met tekst, schermopname, Graphics, grafische vormgeving&#10;&#10;Automatisch gegenereerde beschrijving">
            <a:extLst>
              <a:ext uri="{FF2B5EF4-FFF2-40B4-BE49-F238E27FC236}">
                <a16:creationId xmlns:a16="http://schemas.microsoft.com/office/drawing/2014/main" id="{173DA9E0-B0E8-6D12-500A-D2CE9B1276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4320" y="306977"/>
            <a:ext cx="1127760" cy="11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53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79C10D-03E0-8769-0AFD-26DA9B3CFD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4753" y="306977"/>
            <a:ext cx="9930306" cy="1155111"/>
          </a:xfrm>
        </p:spPr>
        <p:txBody>
          <a:bodyPr/>
          <a:lstStyle>
            <a:lvl1pPr>
              <a:defRPr b="1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94BEB99-A22B-7C21-43B4-AF36CA0C71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676400" y="1730775"/>
            <a:ext cx="480470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E6EB018-1E6A-91DA-DE57-433FD423C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6400" y="2815945"/>
            <a:ext cx="4804707" cy="2942597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49D4E33-A772-7A9D-27CD-2360AAE7B5E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796232" y="1730775"/>
            <a:ext cx="4818826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9BCD2EE-3D6C-8710-DA6C-4A9CCE30A3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96232" y="2815944"/>
            <a:ext cx="4818826" cy="2942599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6DF5616-5480-2DD9-1D74-707E55E025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2D5779-BFC9-7B4D-85E5-943E1D8EA186}" type="datetimeFigureOut">
              <a:rPr lang="nl-NL" smtClean="0"/>
              <a:t>19-9-2024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C4BF7E8-B49D-B029-62D9-A3928369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50347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2815776-1985-A1BF-E0EF-F3E180241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5895" y="6356350"/>
            <a:ext cx="1570076" cy="365125"/>
          </a:xfrm>
          <a:prstGeom prst="rect">
            <a:avLst/>
          </a:prstGeom>
        </p:spPr>
        <p:txBody>
          <a:bodyPr/>
          <a:lstStyle/>
          <a:p>
            <a:fld id="{D2E43627-5C96-5C4C-9A6F-C016BC137E40}" type="slidenum">
              <a:rPr lang="nl-NL" smtClean="0"/>
              <a:t>‹nr.›</a:t>
            </a:fld>
            <a:endParaRPr lang="nl-NL"/>
          </a:p>
        </p:txBody>
      </p:sp>
      <p:pic>
        <p:nvPicPr>
          <p:cNvPr id="10" name="Afbeelding 9" descr="Afbeelding met tekst, schermopname, Graphics, grafische vormgeving&#10;&#10;Automatisch gegenereerde beschrijving">
            <a:extLst>
              <a:ext uri="{FF2B5EF4-FFF2-40B4-BE49-F238E27FC236}">
                <a16:creationId xmlns:a16="http://schemas.microsoft.com/office/drawing/2014/main" id="{EB811C61-AAFF-1EB9-51D5-F4C112B29A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4320" y="306977"/>
            <a:ext cx="1127760" cy="11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32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217D1B-204A-06C0-F081-107979D834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1836" y="312790"/>
            <a:ext cx="9944107" cy="1121948"/>
          </a:xfrm>
        </p:spPr>
        <p:txBody>
          <a:bodyPr/>
          <a:lstStyle>
            <a:lvl1pPr>
              <a:defRPr b="1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46CE12E-0893-BD08-6626-AC1AA07786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183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2D5779-BFC9-7B4D-85E5-943E1D8EA186}" type="datetimeFigureOut">
              <a:rPr lang="nl-NL" smtClean="0"/>
              <a:t>19-9-2024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2F3090F-A9C7-FD60-BDB2-7EBA93E7B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2358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172C4EC-F87F-DF7C-7A65-8B4C2812D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5895" y="6356350"/>
            <a:ext cx="1559191" cy="365125"/>
          </a:xfrm>
          <a:prstGeom prst="rect">
            <a:avLst/>
          </a:prstGeom>
        </p:spPr>
        <p:txBody>
          <a:bodyPr/>
          <a:lstStyle/>
          <a:p>
            <a:fld id="{D2E43627-5C96-5C4C-9A6F-C016BC137E40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 descr="Afbeelding met tekst, schermopname, Graphics, grafische vormgeving&#10;&#10;Automatisch gegenereerde beschrijving">
            <a:extLst>
              <a:ext uri="{FF2B5EF4-FFF2-40B4-BE49-F238E27FC236}">
                <a16:creationId xmlns:a16="http://schemas.microsoft.com/office/drawing/2014/main" id="{172C0129-EA82-478E-7E3D-74994AD308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4320" y="306977"/>
            <a:ext cx="1127760" cy="11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55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B8A9EF1-65F2-2F31-95BB-2D7E6FD72A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183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2D5779-BFC9-7B4D-85E5-943E1D8EA186}" type="datetimeFigureOut">
              <a:rPr lang="nl-NL" smtClean="0"/>
              <a:t>19-9-2024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590D568-D619-D69E-C4C1-D1CDCA57C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53065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DE94B15-B1F1-7D7F-D899-D9A0A6E5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5895" y="6356350"/>
            <a:ext cx="1559191" cy="365125"/>
          </a:xfrm>
          <a:prstGeom prst="rect">
            <a:avLst/>
          </a:prstGeom>
        </p:spPr>
        <p:txBody>
          <a:bodyPr/>
          <a:lstStyle/>
          <a:p>
            <a:fld id="{D2E43627-5C96-5C4C-9A6F-C016BC137E40}" type="slidenum">
              <a:rPr lang="nl-NL" smtClean="0"/>
              <a:t>‹nr.›</a:t>
            </a:fld>
            <a:endParaRPr lang="nl-NL"/>
          </a:p>
        </p:txBody>
      </p:sp>
      <p:pic>
        <p:nvPicPr>
          <p:cNvPr id="5" name="Afbeelding 4" descr="Afbeelding met tekst, schermopname, Graphics, grafische vormgeving&#10;&#10;Automatisch gegenereerde beschrijving">
            <a:extLst>
              <a:ext uri="{FF2B5EF4-FFF2-40B4-BE49-F238E27FC236}">
                <a16:creationId xmlns:a16="http://schemas.microsoft.com/office/drawing/2014/main" id="{3B27AE9D-85A2-FE3F-29A8-1F7A08B734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4320" y="306977"/>
            <a:ext cx="1127760" cy="11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28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61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35DAC6-2343-21AB-EF38-49019997DA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4752" y="308567"/>
            <a:ext cx="9930306" cy="112617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5E64C2-7EBA-7FC1-B93E-382DCB6A3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8566" y="1675360"/>
            <a:ext cx="6166491" cy="40614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7E63EAD-676C-F2AB-EEE7-652DDC8CA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84750" y="1675360"/>
            <a:ext cx="3510912" cy="40614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8E7DA0E-440C-C12F-7ABE-6996AEC555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475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2D5779-BFC9-7B4D-85E5-943E1D8EA186}" type="datetimeFigureOut">
              <a:rPr lang="nl-NL" smtClean="0"/>
              <a:t>19-9-2024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2B8B18D-0D13-C3AC-3E6F-EF83EE834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58697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27D4440-A822-3BF6-7EEA-30FC255F4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4245" y="6356350"/>
            <a:ext cx="1539955" cy="365125"/>
          </a:xfrm>
          <a:prstGeom prst="rect">
            <a:avLst/>
          </a:prstGeom>
        </p:spPr>
        <p:txBody>
          <a:bodyPr/>
          <a:lstStyle/>
          <a:p>
            <a:fld id="{D2E43627-5C96-5C4C-9A6F-C016BC137E40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 descr="Afbeelding met tekst, schermopname, Graphics, grafische vormgeving&#10;&#10;Automatisch gegenereerde beschrijving">
            <a:extLst>
              <a:ext uri="{FF2B5EF4-FFF2-40B4-BE49-F238E27FC236}">
                <a16:creationId xmlns:a16="http://schemas.microsoft.com/office/drawing/2014/main" id="{7CEB9FBB-297A-C5BA-5FE5-253AACAADC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4320" y="306977"/>
            <a:ext cx="1127760" cy="11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83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48C507F-FE7B-1B1C-EC24-42EBAA178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232" y="321582"/>
            <a:ext cx="9944158" cy="1127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6633903-CFA8-83C5-7A45-C039FE8A5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6231" y="1680615"/>
            <a:ext cx="9944159" cy="4050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43C604-C43E-5079-E4AC-EC8FBE8AFF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6112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2D5779-BFC9-7B4D-85E5-943E1D8EA186}" type="datetimeFigureOut">
              <a:rPr lang="nl-NL" smtClean="0"/>
              <a:t>19-9-2024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5B97D4-D3D2-0E01-5909-1C5FEE2D61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4455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090EBE-831A-D378-962A-25A937906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4479" y="6356350"/>
            <a:ext cx="15791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 dirty="0"/>
          </a:p>
        </p:txBody>
      </p:sp>
      <p:pic>
        <p:nvPicPr>
          <p:cNvPr id="7" name="Afbeelding 6" descr="Afbeelding met tekst, schermopname, Graphics, grafische vormgeving&#10;&#10;Automatisch gegenereerde beschrijving">
            <a:extLst>
              <a:ext uri="{FF2B5EF4-FFF2-40B4-BE49-F238E27FC236}">
                <a16:creationId xmlns:a16="http://schemas.microsoft.com/office/drawing/2014/main" id="{A8E44E2A-B405-A006-5A2D-DE9A6049877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74320" y="306977"/>
            <a:ext cx="1127760" cy="1127760"/>
          </a:xfrm>
          <a:prstGeom prst="rect">
            <a:avLst/>
          </a:prstGeom>
        </p:spPr>
      </p:pic>
      <p:pic>
        <p:nvPicPr>
          <p:cNvPr id="16" name="Afbeelding 15" descr="Afbeelding met tekst, Lettertype, Graphics, grafische vormgeving&#10;&#10;Automatisch gegenereerde beschrijving">
            <a:extLst>
              <a:ext uri="{FF2B5EF4-FFF2-40B4-BE49-F238E27FC236}">
                <a16:creationId xmlns:a16="http://schemas.microsoft.com/office/drawing/2014/main" id="{B491B40B-D3CB-2D11-C918-8B1D1CEA2735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74320" y="5887281"/>
            <a:ext cx="672737" cy="834194"/>
          </a:xfrm>
          <a:prstGeom prst="rect">
            <a:avLst/>
          </a:prstGeom>
        </p:spPr>
      </p:pic>
      <p:pic>
        <p:nvPicPr>
          <p:cNvPr id="18" name="Afbeelding 17" descr="Afbeelding met Kleurrijkheid, Graphics, schermopname, grafische vormgeving&#10;&#10;Automatisch gegenereerde beschrijving">
            <a:extLst>
              <a:ext uri="{FF2B5EF4-FFF2-40B4-BE49-F238E27FC236}">
                <a16:creationId xmlns:a16="http://schemas.microsoft.com/office/drawing/2014/main" id="{469BCF68-C6B3-1644-21AA-095445C5D1FC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1068780" y="5177386"/>
            <a:ext cx="1123219" cy="1684828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AE9932FD-D94D-66A5-D2DF-30EE7A716DFE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-7321" y="4614103"/>
            <a:ext cx="563282" cy="112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75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1" r:id="rId8"/>
    <p:sldLayoutId id="2147483656" r:id="rId9"/>
    <p:sldLayoutId id="2147483657" r:id="rId10"/>
    <p:sldLayoutId id="2147483658" r:id="rId11"/>
    <p:sldLayoutId id="2147483659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2497CE"/>
          </a:solidFill>
          <a:latin typeface="Work Sans Black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Work Sans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Work Sans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Work Sans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Work Sans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Work Sans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pasman@detooropmavo.nl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c.nl/default.php?fr=vid&amp;type=BBB" TargetMode="External"/><Relationship Id="rId2" Type="http://schemas.openxmlformats.org/officeDocument/2006/relationships/hyperlink" Target="https://www.kiesmbo.nl/scholen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DA774C-576D-EB4E-9797-B9EA9FC90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Kennismakingsavond leerjaar 3</a:t>
            </a:r>
          </a:p>
        </p:txBody>
      </p:sp>
    </p:spTree>
    <p:extLst>
      <p:ext uri="{BB962C8B-B14F-4D97-AF65-F5344CB8AC3E}">
        <p14:creationId xmlns:p14="http://schemas.microsoft.com/office/powerpoint/2010/main" val="231616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0A8A63-E709-0AA1-4E60-30958763B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232" y="914401"/>
            <a:ext cx="9939711" cy="1216240"/>
          </a:xfrm>
        </p:spPr>
        <p:txBody>
          <a:bodyPr/>
          <a:lstStyle/>
          <a:p>
            <a:pPr algn="l"/>
            <a:r>
              <a:rPr lang="nl-NL" dirty="0"/>
              <a:t>LOB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EA99C0A-78AF-F9E6-45AF-89C7580CB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2760" y="2681056"/>
            <a:ext cx="9921241" cy="3053918"/>
          </a:xfrm>
        </p:spPr>
        <p:txBody>
          <a:bodyPr>
            <a:normAutofit lnSpcReduction="10000"/>
          </a:bodyPr>
          <a:lstStyle/>
          <a:p>
            <a:pPr marL="342900" indent="-342900" algn="l">
              <a:buFontTx/>
              <a:buChar char="-"/>
            </a:pPr>
            <a:r>
              <a:rPr lang="nl-NL" sz="2400" b="1" i="1" dirty="0">
                <a:solidFill>
                  <a:srgbClr val="0070C0"/>
                </a:solidFill>
              </a:rPr>
              <a:t>L</a:t>
            </a:r>
            <a:r>
              <a:rPr lang="nl-NL" sz="2400" dirty="0">
                <a:solidFill>
                  <a:srgbClr val="0070C0"/>
                </a:solidFill>
              </a:rPr>
              <a:t>oopbaan </a:t>
            </a:r>
            <a:r>
              <a:rPr lang="nl-NL" sz="2400" b="1" i="1" dirty="0">
                <a:solidFill>
                  <a:srgbClr val="0070C0"/>
                </a:solidFill>
              </a:rPr>
              <a:t>O</a:t>
            </a:r>
            <a:r>
              <a:rPr lang="nl-NL" sz="2400" dirty="0">
                <a:solidFill>
                  <a:srgbClr val="0070C0"/>
                </a:solidFill>
              </a:rPr>
              <a:t>ntwikkeling en </a:t>
            </a:r>
            <a:r>
              <a:rPr lang="nl-NL" sz="2400" i="1" dirty="0">
                <a:solidFill>
                  <a:srgbClr val="0070C0"/>
                </a:solidFill>
              </a:rPr>
              <a:t>B</a:t>
            </a:r>
            <a:r>
              <a:rPr lang="nl-NL" sz="2400" dirty="0">
                <a:solidFill>
                  <a:srgbClr val="0070C0"/>
                </a:solidFill>
              </a:rPr>
              <a:t>eroepsoriëntatie</a:t>
            </a:r>
          </a:p>
          <a:p>
            <a:pPr marL="342900" indent="-342900" algn="l">
              <a:buFontTx/>
              <a:buChar char="-"/>
            </a:pPr>
            <a:endParaRPr lang="nl-NL" dirty="0">
              <a:solidFill>
                <a:srgbClr val="0070C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nl-NL" sz="2400" dirty="0">
                <a:solidFill>
                  <a:srgbClr val="0070C0"/>
                </a:solidFill>
              </a:rPr>
              <a:t>Loopbaan-coördinator: </a:t>
            </a:r>
            <a:r>
              <a:rPr lang="nl-NL" sz="240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apasman@detooropmavo.nl</a:t>
            </a:r>
            <a:r>
              <a:rPr lang="nl-NL" sz="2400" dirty="0">
                <a:solidFill>
                  <a:srgbClr val="002060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endParaRPr lang="nl-NL" sz="2400" dirty="0">
              <a:solidFill>
                <a:srgbClr val="0070C0"/>
              </a:solidFill>
            </a:endParaRPr>
          </a:p>
          <a:p>
            <a:pPr algn="l" rtl="0" fontAlgn="base"/>
            <a:r>
              <a:rPr lang="nl-NL" sz="2400" dirty="0">
                <a:solidFill>
                  <a:srgbClr val="0070C0"/>
                </a:solidFill>
              </a:rPr>
              <a:t>- </a:t>
            </a:r>
            <a:r>
              <a:rPr lang="nl-NL" dirty="0">
                <a:solidFill>
                  <a:srgbClr val="0070C0"/>
                </a:solidFill>
              </a:rPr>
              <a:t>Di</a:t>
            </a:r>
            <a:r>
              <a:rPr lang="nl-NL" sz="2400" dirty="0">
                <a:solidFill>
                  <a:srgbClr val="0070C0"/>
                </a:solidFill>
              </a:rPr>
              <a:t>nsdag 11 februari: pakketkeuzeavond klas 3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nl-NL" sz="2400" dirty="0">
              <a:solidFill>
                <a:srgbClr val="0070C0"/>
              </a:solidFill>
            </a:endParaRPr>
          </a:p>
          <a:p>
            <a:pPr algn="l" rtl="0" fontAlgn="base"/>
            <a:r>
              <a:rPr lang="nl-NL" sz="2400">
                <a:solidFill>
                  <a:srgbClr val="0070C0"/>
                </a:solidFill>
              </a:rPr>
              <a:t>- Opleidingsmarkt  </a:t>
            </a:r>
            <a:r>
              <a:rPr lang="nl-NL" sz="2400" dirty="0">
                <a:solidFill>
                  <a:srgbClr val="0070C0"/>
                </a:solidFill>
              </a:rPr>
              <a:t>op het VCH: </a:t>
            </a:r>
            <a:r>
              <a:rPr lang="nl-NL" b="0" i="0" u="none" strike="noStrike" dirty="0">
                <a:solidFill>
                  <a:srgbClr val="0070C0"/>
                </a:solidFill>
                <a:effectLst/>
                <a:latin typeface="Work Sans Medium" pitchFamily="2" charset="0"/>
              </a:rPr>
              <a:t>9 oktober om </a:t>
            </a:r>
            <a:r>
              <a:rPr lang="nl-NL" b="0" i="0" u="none" strike="noStrike">
                <a:solidFill>
                  <a:srgbClr val="0070C0"/>
                </a:solidFill>
                <a:effectLst/>
                <a:latin typeface="Work Sans Medium" pitchFamily="2" charset="0"/>
              </a:rPr>
              <a:t>14:30u 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/>
            <a:endParaRPr lang="nl-NL" sz="2400" dirty="0">
              <a:solidFill>
                <a:srgbClr val="0070C0"/>
              </a:solidFill>
            </a:endParaRP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2124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CB2468-0E3E-0AC3-F420-07AC2A724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232" y="727969"/>
            <a:ext cx="9939711" cy="1376039"/>
          </a:xfrm>
        </p:spPr>
        <p:txBody>
          <a:bodyPr/>
          <a:lstStyle/>
          <a:p>
            <a:pPr algn="l"/>
            <a:r>
              <a:rPr lang="nl-NL" dirty="0"/>
              <a:t>LOB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E5CC50F-5456-FB5D-F3B2-4A7D1AD61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4702" y="2104008"/>
            <a:ext cx="9921241" cy="3632763"/>
          </a:xfrm>
        </p:spPr>
        <p:txBody>
          <a:bodyPr/>
          <a:lstStyle/>
          <a:p>
            <a:pPr algn="l"/>
            <a:r>
              <a:rPr lang="nl-NL" dirty="0">
                <a:solidFill>
                  <a:srgbClr val="0070C0"/>
                </a:solidFill>
              </a:rPr>
              <a:t>Websites:</a:t>
            </a:r>
          </a:p>
          <a:p>
            <a:pPr algn="l"/>
            <a:endParaRPr lang="nl-NL" dirty="0">
              <a:solidFill>
                <a:srgbClr val="0070C0"/>
              </a:solidFill>
            </a:endParaRPr>
          </a:p>
          <a:p>
            <a:pPr algn="l"/>
            <a:r>
              <a:rPr lang="nl-NL" sz="24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https://www.kiesmbo.nl/scholen</a:t>
            </a:r>
            <a:endParaRPr lang="nl-NL" sz="2400" dirty="0">
              <a:solidFill>
                <a:srgbClr val="0070C0"/>
              </a:solidFill>
            </a:endParaRPr>
          </a:p>
          <a:p>
            <a:pPr algn="l"/>
            <a:endParaRPr lang="nl-NL" dirty="0">
              <a:solidFill>
                <a:srgbClr val="0070C0"/>
              </a:solidFill>
            </a:endParaRPr>
          </a:p>
          <a:p>
            <a:pPr algn="l"/>
            <a:r>
              <a:rPr lang="nl-NL" sz="2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https://www.roc.nl/default.php?fr=vid&amp;type=BBB</a:t>
            </a:r>
            <a:endParaRPr lang="nl-NL" altLang="nl-NL" sz="2400" dirty="0">
              <a:solidFill>
                <a:srgbClr val="0070C0"/>
              </a:solidFill>
            </a:endParaRPr>
          </a:p>
          <a:p>
            <a:pPr algn="l"/>
            <a:endParaRPr lang="nl-N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201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42F4E4-B00C-A721-7564-3ED19B031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Organisatie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D7755D-8745-4ED7-E0BB-5E04F334B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232" y="1686519"/>
            <a:ext cx="9939712" cy="4323664"/>
          </a:xfrm>
        </p:spPr>
        <p:txBody>
          <a:bodyPr/>
          <a:lstStyle/>
          <a:p>
            <a:pPr marL="2286000" lvl="5" indent="0">
              <a:buNone/>
            </a:pPr>
            <a:r>
              <a:rPr lang="nl-NL" dirty="0"/>
              <a:t>                   </a:t>
            </a:r>
            <a:r>
              <a:rPr lang="nl-NL" dirty="0">
                <a:solidFill>
                  <a:srgbClr val="0070C0"/>
                </a:solidFill>
              </a:rPr>
              <a:t>Ouder(s) – Leerling</a:t>
            </a:r>
          </a:p>
          <a:p>
            <a:pPr marL="2286000" lvl="5" indent="0">
              <a:buNone/>
            </a:pPr>
            <a:r>
              <a:rPr lang="nl-NL" dirty="0"/>
              <a:t>		          </a:t>
            </a:r>
          </a:p>
          <a:p>
            <a:pPr marL="2286000" lvl="5" indent="0">
              <a:buNone/>
            </a:pPr>
            <a:endParaRPr lang="nl-NL" dirty="0"/>
          </a:p>
          <a:p>
            <a:pPr marL="2286000" lvl="5" indent="0">
              <a:buNone/>
            </a:pPr>
            <a:r>
              <a:rPr lang="nl-NL" dirty="0"/>
              <a:t>                                </a:t>
            </a:r>
            <a:r>
              <a:rPr lang="nl-NL" dirty="0">
                <a:solidFill>
                  <a:srgbClr val="0070C0"/>
                </a:solidFill>
              </a:rPr>
              <a:t>mentor</a:t>
            </a:r>
          </a:p>
          <a:p>
            <a:pPr marL="2286000" lvl="5" indent="0">
              <a:buNone/>
            </a:pPr>
            <a:endParaRPr lang="nl-NL" dirty="0"/>
          </a:p>
          <a:p>
            <a:pPr marL="2286000" lvl="5" indent="0">
              <a:buNone/>
            </a:pPr>
            <a:endParaRPr lang="nl-NL" dirty="0"/>
          </a:p>
          <a:p>
            <a:pPr marL="2286000" lvl="5" indent="0">
              <a:buNone/>
            </a:pPr>
            <a:r>
              <a:rPr lang="nl-NL" dirty="0"/>
              <a:t>	          </a:t>
            </a:r>
            <a:r>
              <a:rPr lang="nl-NL" dirty="0">
                <a:solidFill>
                  <a:srgbClr val="0070C0"/>
                </a:solidFill>
              </a:rPr>
              <a:t>leerjaarcoördinator 3 en 4</a:t>
            </a:r>
          </a:p>
          <a:p>
            <a:pPr marL="2286000" lvl="5" indent="0">
              <a:buNone/>
            </a:pPr>
            <a:endParaRPr lang="nl-NL" dirty="0"/>
          </a:p>
          <a:p>
            <a:pPr marL="2286000" lvl="5" indent="0">
              <a:buNone/>
            </a:pPr>
            <a:endParaRPr lang="nl-NL" dirty="0"/>
          </a:p>
          <a:p>
            <a:pPr marL="2286000" lvl="5" indent="0">
              <a:buNone/>
            </a:pPr>
            <a:r>
              <a:rPr lang="nl-NL" dirty="0"/>
              <a:t>                            </a:t>
            </a:r>
            <a:r>
              <a:rPr lang="nl-NL" dirty="0">
                <a:solidFill>
                  <a:srgbClr val="0070C0"/>
                </a:solidFill>
              </a:rPr>
              <a:t>teamleider</a:t>
            </a:r>
          </a:p>
          <a:p>
            <a:pPr marL="2286000" lvl="5" indent="0">
              <a:buNone/>
            </a:pPr>
            <a:endParaRPr lang="nl-NL" dirty="0"/>
          </a:p>
          <a:p>
            <a:pPr marL="2286000" lvl="5" indent="0">
              <a:buNone/>
            </a:pPr>
            <a:endParaRPr lang="nl-NL" dirty="0"/>
          </a:p>
          <a:p>
            <a:pPr marL="2286000" lvl="5" indent="0">
              <a:buNone/>
            </a:pPr>
            <a:r>
              <a:rPr lang="nl-NL" dirty="0"/>
              <a:t>                              </a:t>
            </a:r>
            <a:r>
              <a:rPr lang="nl-NL" dirty="0">
                <a:solidFill>
                  <a:srgbClr val="0070C0"/>
                </a:solidFill>
              </a:rPr>
              <a:t>directeur</a:t>
            </a:r>
          </a:p>
        </p:txBody>
      </p:sp>
      <p:sp>
        <p:nvSpPr>
          <p:cNvPr id="4" name="Pijl: omlaag 3">
            <a:extLst>
              <a:ext uri="{FF2B5EF4-FFF2-40B4-BE49-F238E27FC236}">
                <a16:creationId xmlns:a16="http://schemas.microsoft.com/office/drawing/2014/main" id="{76B6E81E-871B-551E-66E1-6FE13F4979E2}"/>
              </a:ext>
            </a:extLst>
          </p:cNvPr>
          <p:cNvSpPr/>
          <p:nvPr/>
        </p:nvSpPr>
        <p:spPr>
          <a:xfrm>
            <a:off x="5681709" y="2112885"/>
            <a:ext cx="414291" cy="46163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: omlaag 4">
            <a:extLst>
              <a:ext uri="{FF2B5EF4-FFF2-40B4-BE49-F238E27FC236}">
                <a16:creationId xmlns:a16="http://schemas.microsoft.com/office/drawing/2014/main" id="{9CA06C9B-EDF3-2D47-73B2-047755AA6A08}"/>
              </a:ext>
            </a:extLst>
          </p:cNvPr>
          <p:cNvSpPr/>
          <p:nvPr/>
        </p:nvSpPr>
        <p:spPr>
          <a:xfrm>
            <a:off x="5681709" y="2991774"/>
            <a:ext cx="414291" cy="43722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: omlaag 5">
            <a:extLst>
              <a:ext uri="{FF2B5EF4-FFF2-40B4-BE49-F238E27FC236}">
                <a16:creationId xmlns:a16="http://schemas.microsoft.com/office/drawing/2014/main" id="{9C56F83B-74C3-FFB8-22EC-4E41D4AC358F}"/>
              </a:ext>
            </a:extLst>
          </p:cNvPr>
          <p:cNvSpPr/>
          <p:nvPr/>
        </p:nvSpPr>
        <p:spPr>
          <a:xfrm>
            <a:off x="5681710" y="3968318"/>
            <a:ext cx="414290" cy="43722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: omlaag 6">
            <a:extLst>
              <a:ext uri="{FF2B5EF4-FFF2-40B4-BE49-F238E27FC236}">
                <a16:creationId xmlns:a16="http://schemas.microsoft.com/office/drawing/2014/main" id="{84C78378-90FA-FA72-5C24-B8A9240DD409}"/>
              </a:ext>
            </a:extLst>
          </p:cNvPr>
          <p:cNvSpPr/>
          <p:nvPr/>
        </p:nvSpPr>
        <p:spPr>
          <a:xfrm>
            <a:off x="5681709" y="4856085"/>
            <a:ext cx="414290" cy="43722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0403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2BA031-D988-A78F-3AE2-9A5F83A65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Informatie vinden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B55DF6-B12B-2006-AA72-EBE2202D5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rgbClr val="0070C0"/>
                </a:solidFill>
              </a:rPr>
              <a:t>Op de site vindt u alle informatie zoals:</a:t>
            </a:r>
          </a:p>
          <a:p>
            <a:pPr marL="0" indent="0">
              <a:buNone/>
            </a:pPr>
            <a:r>
              <a:rPr lang="nl-NL" dirty="0">
                <a:solidFill>
                  <a:srgbClr val="0070C0"/>
                </a:solidFill>
              </a:rPr>
              <a:t>* Schoolreglement</a:t>
            </a:r>
          </a:p>
          <a:p>
            <a:pPr marL="0" indent="0">
              <a:buNone/>
            </a:pPr>
            <a:r>
              <a:rPr lang="nl-NL" dirty="0">
                <a:solidFill>
                  <a:srgbClr val="0070C0"/>
                </a:solidFill>
              </a:rPr>
              <a:t>* Belangrijke data</a:t>
            </a:r>
          </a:p>
          <a:p>
            <a:pPr marL="0" indent="0">
              <a:buNone/>
            </a:pPr>
            <a:r>
              <a:rPr lang="nl-NL" dirty="0">
                <a:solidFill>
                  <a:srgbClr val="0070C0"/>
                </a:solidFill>
              </a:rPr>
              <a:t>* Overgangsnormen</a:t>
            </a:r>
          </a:p>
          <a:p>
            <a:pPr marL="0" indent="0">
              <a:buNone/>
            </a:pPr>
            <a:endParaRPr lang="nl-NL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0070C0"/>
                </a:solidFill>
              </a:rPr>
              <a:t>Magister inlog kwijt &gt; administratie</a:t>
            </a:r>
          </a:p>
          <a:p>
            <a:pPr marL="0" indent="0">
              <a:buNone/>
            </a:pPr>
            <a:r>
              <a:rPr lang="nl-NL" dirty="0">
                <a:solidFill>
                  <a:srgbClr val="0070C0"/>
                </a:solidFill>
              </a:rPr>
              <a:t>Magister app &gt; alle info over agenda, aanwezigheid, cijfers</a:t>
            </a:r>
          </a:p>
        </p:txBody>
      </p:sp>
    </p:spTree>
    <p:extLst>
      <p:ext uri="{BB962C8B-B14F-4D97-AF65-F5344CB8AC3E}">
        <p14:creationId xmlns:p14="http://schemas.microsoft.com/office/powerpoint/2010/main" val="3758959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189E5-4316-3D07-79B9-4AFD0970E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232" y="1121230"/>
            <a:ext cx="9939711" cy="1710748"/>
          </a:xfrm>
        </p:spPr>
        <p:txBody>
          <a:bodyPr/>
          <a:lstStyle/>
          <a:p>
            <a:pPr algn="l"/>
            <a:r>
              <a:rPr lang="nl-NL" sz="4400" dirty="0"/>
              <a:t>Mentoren :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13ED708-2865-3AA1-58D1-3115543D9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4702" y="2086252"/>
            <a:ext cx="9921241" cy="3650519"/>
          </a:xfrm>
        </p:spPr>
        <p:txBody>
          <a:bodyPr/>
          <a:lstStyle/>
          <a:p>
            <a:pPr algn="l"/>
            <a:r>
              <a:rPr lang="nl-NL" dirty="0">
                <a:solidFill>
                  <a:srgbClr val="0070C0"/>
                </a:solidFill>
              </a:rPr>
              <a:t>3A: mevr. Schaeffer    </a:t>
            </a:r>
            <a:r>
              <a:rPr lang="nl-NL">
                <a:solidFill>
                  <a:srgbClr val="0070C0"/>
                </a:solidFill>
              </a:rPr>
              <a:t>lokaal 105</a:t>
            </a:r>
            <a:endParaRPr lang="nl-NL" dirty="0">
              <a:solidFill>
                <a:srgbClr val="0070C0"/>
              </a:solidFill>
            </a:endParaRPr>
          </a:p>
          <a:p>
            <a:pPr algn="l"/>
            <a:endParaRPr lang="nl-NL" dirty="0">
              <a:solidFill>
                <a:srgbClr val="0070C0"/>
              </a:solidFill>
            </a:endParaRPr>
          </a:p>
          <a:p>
            <a:pPr algn="l"/>
            <a:r>
              <a:rPr lang="nl-NL" dirty="0">
                <a:solidFill>
                  <a:srgbClr val="0070C0"/>
                </a:solidFill>
              </a:rPr>
              <a:t>3B: dhr. Schenk	      lokaal 001</a:t>
            </a:r>
          </a:p>
          <a:p>
            <a:pPr algn="l"/>
            <a:endParaRPr lang="nl-NL" dirty="0">
              <a:solidFill>
                <a:srgbClr val="0070C0"/>
              </a:solidFill>
            </a:endParaRPr>
          </a:p>
          <a:p>
            <a:pPr algn="l"/>
            <a:r>
              <a:rPr lang="nl-NL" dirty="0">
                <a:solidFill>
                  <a:srgbClr val="0070C0"/>
                </a:solidFill>
              </a:rPr>
              <a:t>3C: dhr. IJsseldijk	      lokaal 202</a:t>
            </a:r>
          </a:p>
          <a:p>
            <a:pPr algn="l"/>
            <a:endParaRPr lang="nl-NL" dirty="0">
              <a:solidFill>
                <a:srgbClr val="0070C0"/>
              </a:solidFill>
            </a:endParaRPr>
          </a:p>
          <a:p>
            <a:pPr algn="l"/>
            <a:r>
              <a:rPr lang="nl-NL" dirty="0">
                <a:solidFill>
                  <a:srgbClr val="0070C0"/>
                </a:solidFill>
              </a:rPr>
              <a:t>3D: mevr. Peña	      lokaal 108</a:t>
            </a:r>
          </a:p>
        </p:txBody>
      </p:sp>
    </p:spTree>
    <p:extLst>
      <p:ext uri="{BB962C8B-B14F-4D97-AF65-F5344CB8AC3E}">
        <p14:creationId xmlns:p14="http://schemas.microsoft.com/office/powerpoint/2010/main" val="31698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1CD565-BD3A-FE44-E04B-D206DDB87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232" y="834501"/>
            <a:ext cx="9939711" cy="1704513"/>
          </a:xfrm>
        </p:spPr>
        <p:txBody>
          <a:bodyPr>
            <a:normAutofit/>
          </a:bodyPr>
          <a:lstStyle/>
          <a:p>
            <a:pPr algn="l"/>
            <a:r>
              <a:rPr lang="nl-NL" sz="4400" dirty="0"/>
              <a:t>Leerjaar 3  </a:t>
            </a:r>
            <a:br>
              <a:rPr lang="nl-NL" sz="4400" dirty="0"/>
            </a:br>
            <a:r>
              <a:rPr lang="nl-NL" sz="4400" dirty="0"/>
              <a:t>start van het schoolexamen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DAB68DD-82EE-625E-7CBD-948F60F21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4702" y="2876365"/>
            <a:ext cx="9921241" cy="2860406"/>
          </a:xfrm>
        </p:spPr>
        <p:txBody>
          <a:bodyPr/>
          <a:lstStyle/>
          <a:p>
            <a:pPr algn="l"/>
            <a:r>
              <a:rPr lang="nl-NL" dirty="0">
                <a:solidFill>
                  <a:srgbClr val="0070C0"/>
                </a:solidFill>
              </a:rPr>
              <a:t>In leerjaar 3 starten de leerlingen met hun schoolexamen.</a:t>
            </a:r>
          </a:p>
          <a:p>
            <a:pPr algn="l"/>
            <a:endParaRPr lang="nl-NL" dirty="0">
              <a:solidFill>
                <a:srgbClr val="0070C0"/>
              </a:solidFill>
            </a:endParaRPr>
          </a:p>
          <a:p>
            <a:pPr algn="l"/>
            <a:r>
              <a:rPr lang="nl-NL" dirty="0">
                <a:solidFill>
                  <a:srgbClr val="0070C0"/>
                </a:solidFill>
              </a:rPr>
              <a:t>Alle in dit leerjaar behaalde cijfers tellen mee voor het schoolexamencijfer.</a:t>
            </a:r>
          </a:p>
          <a:p>
            <a:pPr algn="l"/>
            <a:endParaRPr lang="nl-NL" dirty="0">
              <a:solidFill>
                <a:srgbClr val="0070C0"/>
              </a:solidFill>
            </a:endParaRPr>
          </a:p>
          <a:p>
            <a:pPr algn="l"/>
            <a:r>
              <a:rPr lang="nl-NL" dirty="0">
                <a:solidFill>
                  <a:srgbClr val="0070C0"/>
                </a:solidFill>
              </a:rPr>
              <a:t>Laatste kans brief</a:t>
            </a:r>
          </a:p>
        </p:txBody>
      </p:sp>
    </p:spTree>
    <p:extLst>
      <p:ext uri="{BB962C8B-B14F-4D97-AF65-F5344CB8AC3E}">
        <p14:creationId xmlns:p14="http://schemas.microsoft.com/office/powerpoint/2010/main" val="380838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360818-E5D0-A309-6279-7396017C62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2967" y="1305017"/>
            <a:ext cx="4670180" cy="781236"/>
          </a:xfrm>
        </p:spPr>
        <p:txBody>
          <a:bodyPr>
            <a:normAutofit/>
          </a:bodyPr>
          <a:lstStyle/>
          <a:p>
            <a:r>
              <a:rPr lang="nl-NL" sz="4400" dirty="0"/>
              <a:t>Schoolexamens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1EEDAFE-0C0E-F4AE-1E67-352F88769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7060" y="2388092"/>
            <a:ext cx="10178883" cy="3364637"/>
          </a:xfrm>
        </p:spPr>
        <p:txBody>
          <a:bodyPr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nl-NL" altLang="nl-NL" sz="2400" dirty="0">
                <a:solidFill>
                  <a:srgbClr val="0070C0"/>
                </a:solidFill>
              </a:rPr>
              <a:t>Inhoud en vorm zijn vastgelegd in een programma van toetsing en afsluiting het PTA.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altLang="nl-NL" sz="2400" dirty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nl-NL" altLang="nl-NL" sz="2400" dirty="0">
                <a:solidFill>
                  <a:srgbClr val="0070C0"/>
                </a:solidFill>
              </a:rPr>
              <a:t>Het PTA geeft de stofomschrijving van toetsen en opdrachten voor leerjaar 3 </a:t>
            </a:r>
            <a:r>
              <a:rPr lang="nl-NL" altLang="nl-NL" sz="2400" i="1" dirty="0">
                <a:solidFill>
                  <a:srgbClr val="0070C0"/>
                </a:solidFill>
              </a:rPr>
              <a:t>en</a:t>
            </a:r>
            <a:r>
              <a:rPr lang="nl-NL" altLang="nl-NL" sz="2400" dirty="0">
                <a:solidFill>
                  <a:srgbClr val="0070C0"/>
                </a:solidFill>
              </a:rPr>
              <a:t> 4.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altLang="nl-NL" sz="2400" dirty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nl-NL" altLang="nl-NL" sz="2400" dirty="0">
                <a:solidFill>
                  <a:srgbClr val="0070C0"/>
                </a:solidFill>
              </a:rPr>
              <a:t>Resultaten worden vastgelegd in Magister.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altLang="nl-NL" sz="2400" dirty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nl-NL" altLang="nl-NL" sz="2400" u="sng" dirty="0">
                <a:solidFill>
                  <a:srgbClr val="0070C0"/>
                </a:solidFill>
              </a:rPr>
              <a:t>Eindexamensecretaris</a:t>
            </a:r>
            <a:r>
              <a:rPr lang="nl-NL" altLang="nl-NL" sz="2400" dirty="0">
                <a:solidFill>
                  <a:srgbClr val="0070C0"/>
                </a:solidFill>
              </a:rPr>
              <a:t>: Mevr. de Nekker mdenekker@detooropmavo.nl</a:t>
            </a: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192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7FC7AF-8EC2-EAE7-5418-61A4D392F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232" y="1005161"/>
            <a:ext cx="9939712" cy="1127761"/>
          </a:xfrm>
        </p:spPr>
        <p:txBody>
          <a:bodyPr/>
          <a:lstStyle/>
          <a:p>
            <a:r>
              <a:rPr lang="nl-NL" sz="4400" dirty="0"/>
              <a:t>Schoolexamens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69FABA-1602-3D9D-94E4-5CF7BA996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altLang="nl-NL" sz="2400" dirty="0"/>
          </a:p>
          <a:p>
            <a:pPr marL="0" indent="0">
              <a:buNone/>
            </a:pPr>
            <a:endParaRPr lang="nl-NL" altLang="nl-NL" dirty="0"/>
          </a:p>
          <a:p>
            <a:pPr marL="0" indent="0">
              <a:buNone/>
            </a:pPr>
            <a:r>
              <a:rPr lang="nl-NL" altLang="nl-NL" sz="2400" dirty="0">
                <a:solidFill>
                  <a:srgbClr val="0070C0"/>
                </a:solidFill>
              </a:rPr>
              <a:t>Soorten toetsen in het PTA:</a:t>
            </a:r>
          </a:p>
          <a:p>
            <a:pPr marL="0" indent="0">
              <a:buNone/>
            </a:pPr>
            <a:endParaRPr lang="nl-NL" altLang="nl-NL" sz="2400" dirty="0">
              <a:solidFill>
                <a:srgbClr val="0070C0"/>
              </a:solidFill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nl-NL" sz="2400" dirty="0">
                <a:solidFill>
                  <a:srgbClr val="0070C0"/>
                </a:solidFill>
                <a:latin typeface="+mn-lt"/>
              </a:rPr>
              <a:t>Schriftelijke toetsen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nl-NL" sz="2400" dirty="0">
                <a:solidFill>
                  <a:srgbClr val="0070C0"/>
                </a:solidFill>
                <a:latin typeface="+mn-lt"/>
              </a:rPr>
              <a:t>Mondelinge toetsen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nl-NL" sz="2400" dirty="0">
                <a:solidFill>
                  <a:srgbClr val="0070C0"/>
                </a:solidFill>
                <a:latin typeface="+mn-lt"/>
              </a:rPr>
              <a:t>Praktische opdrachten  </a:t>
            </a:r>
            <a:r>
              <a:rPr lang="nl-NL" sz="2400" i="1" u="sng" dirty="0">
                <a:solidFill>
                  <a:srgbClr val="0070C0"/>
                </a:solidFill>
                <a:latin typeface="+mn-lt"/>
              </a:rPr>
              <a:t>bindende</a:t>
            </a:r>
            <a:r>
              <a:rPr lang="nl-NL" sz="2400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nl-NL" i="1" u="sng" dirty="0">
                <a:solidFill>
                  <a:srgbClr val="0070C0"/>
                </a:solidFill>
                <a:latin typeface="+mn-lt"/>
              </a:rPr>
              <a:t>deadline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nl-NL" sz="2400" dirty="0">
                <a:solidFill>
                  <a:srgbClr val="0070C0"/>
                </a:solidFill>
                <a:latin typeface="+mn-lt"/>
              </a:rPr>
              <a:t>Handelingsopdrachten  </a:t>
            </a:r>
            <a:r>
              <a:rPr lang="nl-NL" i="1" dirty="0">
                <a:solidFill>
                  <a:srgbClr val="0070C0"/>
                </a:solidFill>
                <a:latin typeface="+mn-lt"/>
              </a:rPr>
              <a:t>o/v/g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518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60016810-9A74-8911-3840-67C154407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232" y="870012"/>
            <a:ext cx="9939711" cy="1198485"/>
          </a:xfrm>
        </p:spPr>
        <p:txBody>
          <a:bodyPr>
            <a:normAutofit/>
          </a:bodyPr>
          <a:lstStyle/>
          <a:p>
            <a:pPr algn="l"/>
            <a:r>
              <a:rPr lang="nl-NL" sz="4400" dirty="0"/>
              <a:t>Schoolexamens</a:t>
            </a:r>
          </a:p>
        </p:txBody>
      </p:sp>
      <p:sp>
        <p:nvSpPr>
          <p:cNvPr id="6" name="Ondertitel 5">
            <a:extLst>
              <a:ext uri="{FF2B5EF4-FFF2-40B4-BE49-F238E27FC236}">
                <a16:creationId xmlns:a16="http://schemas.microsoft.com/office/drawing/2014/main" id="{C28FCDF4-1F9A-7FF0-F368-727A041F6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4702" y="1988598"/>
            <a:ext cx="9921241" cy="3748173"/>
          </a:xfrm>
        </p:spPr>
        <p:txBody>
          <a:bodyPr/>
          <a:lstStyle/>
          <a:p>
            <a:pPr algn="l"/>
            <a:endParaRPr lang="nl-NL" altLang="nl-NL" sz="2400" u="sng" dirty="0">
              <a:solidFill>
                <a:srgbClr val="0070C0"/>
              </a:solidFill>
            </a:endParaRPr>
          </a:p>
          <a:p>
            <a:pPr algn="l"/>
            <a:r>
              <a:rPr lang="nl-NL" altLang="nl-NL" sz="2400" u="sng" dirty="0">
                <a:solidFill>
                  <a:srgbClr val="0070C0"/>
                </a:solidFill>
              </a:rPr>
              <a:t>Herkansing:   </a:t>
            </a:r>
            <a:endParaRPr lang="nl-NL" altLang="nl-NL" u="sng" dirty="0">
              <a:solidFill>
                <a:srgbClr val="0070C0"/>
              </a:solidFill>
            </a:endParaRPr>
          </a:p>
          <a:p>
            <a:pPr algn="l"/>
            <a:endParaRPr lang="nl-NL" altLang="nl-NL" sz="2400" dirty="0">
              <a:solidFill>
                <a:srgbClr val="0070C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nl-NL" altLang="nl-NL" sz="24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 klas 3 mag aan het einde van het schooljaar één toets worden herkanst. </a:t>
            </a:r>
          </a:p>
          <a:p>
            <a:pPr algn="l"/>
            <a:endParaRPr lang="nl-NL" altLang="nl-NL" dirty="0">
              <a:solidFill>
                <a:srgbClr val="0070C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nl-NL" altLang="nl-NL" sz="24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Handelingsopdrachten kunnen tot de gestelde deadline verbeterd worden </a:t>
            </a:r>
            <a:r>
              <a:rPr lang="nl-NL" altLang="nl-NL" dirty="0">
                <a:solidFill>
                  <a:srgbClr val="0070C0"/>
                </a:solidFill>
                <a:latin typeface="+mn-lt"/>
              </a:rPr>
              <a:t>(tot de verplichte voldoende).</a:t>
            </a: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5043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8B006B-6C22-F384-B385-7E0AE225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232" y="1278384"/>
            <a:ext cx="9939711" cy="745725"/>
          </a:xfrm>
        </p:spPr>
        <p:txBody>
          <a:bodyPr>
            <a:normAutofit/>
          </a:bodyPr>
          <a:lstStyle/>
          <a:p>
            <a:pPr algn="l"/>
            <a:r>
              <a:rPr lang="nl-NL" sz="4400" dirty="0"/>
              <a:t>Schoolexamens PTA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CDA105-7B73-B36B-565A-C058B1B77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4702" y="2183907"/>
            <a:ext cx="9921241" cy="3552864"/>
          </a:xfrm>
        </p:spPr>
        <p:txBody>
          <a:bodyPr/>
          <a:lstStyle/>
          <a:p>
            <a:pPr algn="l"/>
            <a:r>
              <a:rPr lang="nl-NL" dirty="0">
                <a:solidFill>
                  <a:srgbClr val="0070C0"/>
                </a:solidFill>
              </a:rPr>
              <a:t>Het PTA wordt na 1 oktober op de site gezet.</a:t>
            </a:r>
          </a:p>
        </p:txBody>
      </p:sp>
      <p:pic>
        <p:nvPicPr>
          <p:cNvPr id="4" name="Afbeelding 2">
            <a:extLst>
              <a:ext uri="{FF2B5EF4-FFF2-40B4-BE49-F238E27FC236}">
                <a16:creationId xmlns:a16="http://schemas.microsoft.com/office/drawing/2014/main" id="{72623C07-8B43-43EF-19F6-3AF6FBAEC7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"/>
          <a:stretch>
            <a:fillRect/>
          </a:stretch>
        </p:blipFill>
        <p:spPr bwMode="auto">
          <a:xfrm>
            <a:off x="4329181" y="2602606"/>
            <a:ext cx="6820678" cy="425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4664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4E77AD-D64E-F40E-65EA-D26CA28FB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232" y="1121230"/>
            <a:ext cx="9939711" cy="885124"/>
          </a:xfrm>
        </p:spPr>
        <p:txBody>
          <a:bodyPr>
            <a:normAutofit/>
          </a:bodyPr>
          <a:lstStyle/>
          <a:p>
            <a:pPr algn="l"/>
            <a:r>
              <a:rPr lang="nl-NL" sz="4400" dirty="0"/>
              <a:t>Opzet examinering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A5E0B0C-38F6-A980-B587-F99ED8388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4702" y="2130641"/>
            <a:ext cx="9921241" cy="3606130"/>
          </a:xfrm>
        </p:spPr>
        <p:txBody>
          <a:bodyPr/>
          <a:lstStyle/>
          <a:p>
            <a:pPr algn="l"/>
            <a:r>
              <a:rPr lang="nl-NL" dirty="0">
                <a:solidFill>
                  <a:srgbClr val="0070C0"/>
                </a:solidFill>
              </a:rPr>
              <a:t>Het examen bestaat uit: - schoolexamen (SE) </a:t>
            </a:r>
          </a:p>
          <a:p>
            <a:pPr algn="l"/>
            <a:r>
              <a:rPr lang="nl-NL" dirty="0">
                <a:solidFill>
                  <a:srgbClr val="0070C0"/>
                </a:solidFill>
              </a:rPr>
              <a:t>				 - centraal examen (CE)</a:t>
            </a:r>
          </a:p>
          <a:p>
            <a:pPr algn="l"/>
            <a:r>
              <a:rPr lang="nl-NL" dirty="0">
                <a:solidFill>
                  <a:srgbClr val="0070C0"/>
                </a:solidFill>
              </a:rPr>
              <a:t>				 - praktisch examen (TE en BAV)</a:t>
            </a:r>
          </a:p>
          <a:p>
            <a:pPr algn="l"/>
            <a:endParaRPr lang="nl-NL" dirty="0">
              <a:solidFill>
                <a:srgbClr val="0070C0"/>
              </a:solidFill>
            </a:endParaRPr>
          </a:p>
          <a:p>
            <a:pPr algn="l"/>
            <a:r>
              <a:rPr lang="nl-NL" dirty="0">
                <a:solidFill>
                  <a:srgbClr val="0070C0"/>
                </a:solidFill>
              </a:rPr>
              <a:t>Vakken die in leerjaar 3 worden afgesloten:</a:t>
            </a:r>
          </a:p>
          <a:p>
            <a:pPr algn="l"/>
            <a:r>
              <a:rPr lang="nl-NL" dirty="0">
                <a:solidFill>
                  <a:srgbClr val="0070C0"/>
                </a:solidFill>
              </a:rPr>
              <a:t>				 - CKV</a:t>
            </a:r>
          </a:p>
          <a:p>
            <a:pPr algn="l"/>
            <a:r>
              <a:rPr lang="nl-NL" dirty="0">
                <a:solidFill>
                  <a:srgbClr val="0070C0"/>
                </a:solidFill>
              </a:rPr>
              <a:t>				 - Maatschappijleer gaat  </a:t>
            </a:r>
            <a:r>
              <a:rPr lang="nl-NL">
                <a:solidFill>
                  <a:srgbClr val="0070C0"/>
                </a:solidFill>
              </a:rPr>
              <a:t>naar leerjaar 4</a:t>
            </a:r>
            <a:endParaRPr lang="nl-NL" dirty="0">
              <a:solidFill>
                <a:srgbClr val="0070C0"/>
              </a:solidFill>
            </a:endParaRPr>
          </a:p>
          <a:p>
            <a:pPr algn="l"/>
            <a:endParaRPr lang="nl-N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23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01B2FC-E5FE-1D14-A858-1D991E1BDF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232" y="932155"/>
            <a:ext cx="9939711" cy="1065321"/>
          </a:xfrm>
        </p:spPr>
        <p:txBody>
          <a:bodyPr>
            <a:normAutofit/>
          </a:bodyPr>
          <a:lstStyle/>
          <a:p>
            <a:pPr algn="l"/>
            <a:r>
              <a:rPr lang="nl-NL" sz="4400" dirty="0"/>
              <a:t>Maatschappijleer en CKV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C6FAD2B-4283-EA88-4387-A62D9D8FCD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4702" y="2379216"/>
            <a:ext cx="9921241" cy="3357555"/>
          </a:xfrm>
        </p:spPr>
        <p:txBody>
          <a:bodyPr/>
          <a:lstStyle/>
          <a:p>
            <a:pPr algn="l"/>
            <a:r>
              <a:rPr lang="nl-NL" u="sng" dirty="0">
                <a:solidFill>
                  <a:srgbClr val="0070C0"/>
                </a:solidFill>
              </a:rPr>
              <a:t>Maatschappijleer: </a:t>
            </a:r>
            <a:r>
              <a:rPr lang="nl-NL" dirty="0">
                <a:solidFill>
                  <a:srgbClr val="0070C0"/>
                </a:solidFill>
              </a:rPr>
              <a:t>telt aan het einde van leerjaar 4 mee in de </a:t>
            </a:r>
          </a:p>
          <a:p>
            <a:pPr algn="l"/>
            <a:r>
              <a:rPr lang="nl-NL" dirty="0">
                <a:solidFill>
                  <a:srgbClr val="0070C0"/>
                </a:solidFill>
              </a:rPr>
              <a:t>slaag/zak regeling &gt; een goed cijfer is belangrijk!</a:t>
            </a:r>
          </a:p>
          <a:p>
            <a:pPr algn="l"/>
            <a:endParaRPr lang="nl-NL" dirty="0">
              <a:solidFill>
                <a:srgbClr val="0070C0"/>
              </a:solidFill>
            </a:endParaRPr>
          </a:p>
          <a:p>
            <a:pPr algn="l"/>
            <a:r>
              <a:rPr lang="nl-NL" u="sng" dirty="0">
                <a:solidFill>
                  <a:srgbClr val="0070C0"/>
                </a:solidFill>
              </a:rPr>
              <a:t>CKV: </a:t>
            </a:r>
            <a:r>
              <a:rPr lang="nl-NL" dirty="0">
                <a:solidFill>
                  <a:srgbClr val="0070C0"/>
                </a:solidFill>
              </a:rPr>
              <a:t>wordt in leerjaar 3 afgesloten met de CKV-week. Dit vak moet met een voldoende worden afgerond.</a:t>
            </a:r>
          </a:p>
        </p:txBody>
      </p:sp>
    </p:spTree>
    <p:extLst>
      <p:ext uri="{BB962C8B-B14F-4D97-AF65-F5344CB8AC3E}">
        <p14:creationId xmlns:p14="http://schemas.microsoft.com/office/powerpoint/2010/main" val="1764354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DD59BE-C145-4BBA-670D-FAF82EB74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232" y="1029811"/>
            <a:ext cx="9939711" cy="967665"/>
          </a:xfrm>
        </p:spPr>
        <p:txBody>
          <a:bodyPr>
            <a:normAutofit/>
          </a:bodyPr>
          <a:lstStyle/>
          <a:p>
            <a:pPr algn="l"/>
            <a:r>
              <a:rPr lang="nl-NL" sz="4400" dirty="0"/>
              <a:t>Cijfers berekenen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E4DC331-5761-69BD-B117-83F162100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4702" y="2139518"/>
            <a:ext cx="9921241" cy="3597253"/>
          </a:xfrm>
        </p:spPr>
        <p:txBody>
          <a:bodyPr/>
          <a:lstStyle/>
          <a:p>
            <a:pPr algn="l"/>
            <a:endParaRPr lang="nl-NL" dirty="0"/>
          </a:p>
          <a:p>
            <a:pPr algn="l"/>
            <a:r>
              <a:rPr lang="nl-NL" u="sng" dirty="0">
                <a:solidFill>
                  <a:srgbClr val="0070C0"/>
                </a:solidFill>
              </a:rPr>
              <a:t>periode 1 + periode 2</a:t>
            </a:r>
            <a:r>
              <a:rPr lang="nl-NL" dirty="0">
                <a:solidFill>
                  <a:srgbClr val="0070C0"/>
                </a:solidFill>
              </a:rPr>
              <a:t> = eindcijfer leerjaar 3</a:t>
            </a:r>
          </a:p>
          <a:p>
            <a:pPr algn="l"/>
            <a:r>
              <a:rPr lang="nl-NL" dirty="0">
                <a:solidFill>
                  <a:srgbClr val="0070C0"/>
                </a:solidFill>
              </a:rPr>
              <a:t>               2</a:t>
            </a:r>
          </a:p>
          <a:p>
            <a:pPr algn="l"/>
            <a:endParaRPr lang="nl-NL" dirty="0"/>
          </a:p>
          <a:p>
            <a:pPr algn="l"/>
            <a:r>
              <a:rPr lang="nl-NL" u="sng" dirty="0">
                <a:solidFill>
                  <a:srgbClr val="0070C0"/>
                </a:solidFill>
              </a:rPr>
              <a:t>per 1 + per 2 + per 3 + per 4 + per 5</a:t>
            </a:r>
            <a:r>
              <a:rPr lang="nl-NL" dirty="0">
                <a:solidFill>
                  <a:srgbClr val="0070C0"/>
                </a:solidFill>
              </a:rPr>
              <a:t> = SE cijfer</a:t>
            </a:r>
            <a:endParaRPr lang="nl-NL" u="sng" dirty="0">
              <a:solidFill>
                <a:srgbClr val="0070C0"/>
              </a:solidFill>
            </a:endParaRPr>
          </a:p>
          <a:p>
            <a:pPr algn="l"/>
            <a:r>
              <a:rPr lang="nl-NL" dirty="0">
                <a:solidFill>
                  <a:srgbClr val="0070C0"/>
                </a:solidFill>
              </a:rPr>
              <a:t>                           5</a:t>
            </a:r>
          </a:p>
        </p:txBody>
      </p:sp>
    </p:spTree>
    <p:extLst>
      <p:ext uri="{BB962C8B-B14F-4D97-AF65-F5344CB8AC3E}">
        <p14:creationId xmlns:p14="http://schemas.microsoft.com/office/powerpoint/2010/main" val="26607376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FF8C72402F8247A3F64EA0BD718F13" ma:contentTypeVersion="15" ma:contentTypeDescription="Een nieuw document maken." ma:contentTypeScope="" ma:versionID="842777886c8e8570d98de88d968c1bcb">
  <xsd:schema xmlns:xsd="http://www.w3.org/2001/XMLSchema" xmlns:xs="http://www.w3.org/2001/XMLSchema" xmlns:p="http://schemas.microsoft.com/office/2006/metadata/properties" xmlns:ns2="9bfd828b-1f1e-4a13-86c9-bc1afd8dce43" xmlns:ns3="d4174506-6030-4fbb-919b-323879c2c599" targetNamespace="http://schemas.microsoft.com/office/2006/metadata/properties" ma:root="true" ma:fieldsID="3ac33d1640bed78c173f5c86857f9504" ns2:_="" ns3:_="">
    <xsd:import namespace="9bfd828b-1f1e-4a13-86c9-bc1afd8dce43"/>
    <xsd:import namespace="d4174506-6030-4fbb-919b-323879c2c59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cf76f155ced4ddcb4097134ff3c332f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DateTaken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fd828b-1f1e-4a13-86c9-bc1afd8dce4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2" nillable="true" ma:displayName="Taxonomy Catch All Column" ma:hidden="true" ma:list="{3bf3ac9c-5fc5-4b51-b618-63ddd19dbff8}" ma:internalName="TaxCatchAll" ma:showField="CatchAllData" ma:web="9bfd828b-1f1e-4a13-86c9-bc1afd8dce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74506-6030-4fbb-919b-323879c2c599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3523d364-035d-4562-91b6-d147d6d0b9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fd828b-1f1e-4a13-86c9-bc1afd8dce43" xsi:nil="true"/>
    <lcf76f155ced4ddcb4097134ff3c332f xmlns="d4174506-6030-4fbb-919b-323879c2c59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4E40979-1F77-4D71-96FA-0E678FA5CC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fd828b-1f1e-4a13-86c9-bc1afd8dce43"/>
    <ds:schemaRef ds:uri="d4174506-6030-4fbb-919b-323879c2c5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4764C0-94AB-4E6B-9EAF-22D969A14B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704539-0A38-492A-A933-E9CD9B347CFA}">
  <ds:schemaRefs>
    <ds:schemaRef ds:uri="http://schemas.microsoft.com/office/2006/metadata/properties"/>
    <ds:schemaRef ds:uri="http://schemas.microsoft.com/office/infopath/2007/PartnerControls"/>
    <ds:schemaRef ds:uri="9bfd828b-1f1e-4a13-86c9-bc1afd8dce43"/>
    <ds:schemaRef ds:uri="d4174506-6030-4fbb-919b-323879c2c59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444</Words>
  <Application>Microsoft Office PowerPoint</Application>
  <PresentationFormat>Breedbeeld</PresentationFormat>
  <Paragraphs>97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2" baseType="lpstr">
      <vt:lpstr>Aptos</vt:lpstr>
      <vt:lpstr>Arial</vt:lpstr>
      <vt:lpstr>Segoe UI</vt:lpstr>
      <vt:lpstr>Tahoma</vt:lpstr>
      <vt:lpstr>Work Sans Black</vt:lpstr>
      <vt:lpstr>Work Sans Light</vt:lpstr>
      <vt:lpstr>Work Sans Medium</vt:lpstr>
      <vt:lpstr>Kantoorthema</vt:lpstr>
      <vt:lpstr>Kennismakingsavond leerjaar 3</vt:lpstr>
      <vt:lpstr>Leerjaar 3   start van het schoolexamen</vt:lpstr>
      <vt:lpstr>Schoolexamens</vt:lpstr>
      <vt:lpstr>Schoolexamens</vt:lpstr>
      <vt:lpstr>Schoolexamens</vt:lpstr>
      <vt:lpstr>Schoolexamens PTA</vt:lpstr>
      <vt:lpstr>Opzet examinering</vt:lpstr>
      <vt:lpstr>Maatschappijleer en CKV</vt:lpstr>
      <vt:lpstr>Cijfers berekenen</vt:lpstr>
      <vt:lpstr>LOB</vt:lpstr>
      <vt:lpstr>LOB</vt:lpstr>
      <vt:lpstr>Organisatie</vt:lpstr>
      <vt:lpstr>Informatie vinden</vt:lpstr>
      <vt:lpstr>Mentoren 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Joost Bollaart</dc:creator>
  <cp:lastModifiedBy>Marijke de Nekker</cp:lastModifiedBy>
  <cp:revision>17</cp:revision>
  <dcterms:created xsi:type="dcterms:W3CDTF">2024-07-04T07:38:02Z</dcterms:created>
  <dcterms:modified xsi:type="dcterms:W3CDTF">2024-09-19T07:14:52Z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0x01010026FF8C72402F8247A3F64EA0BD718F13</vt:lpwstr>
  </property>
</Properties>
</file>